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86" r:id="rId2"/>
    <p:sldId id="285" r:id="rId3"/>
    <p:sldId id="301" r:id="rId4"/>
    <p:sldId id="270" r:id="rId5"/>
    <p:sldId id="257" r:id="rId6"/>
    <p:sldId id="308" r:id="rId7"/>
    <p:sldId id="294" r:id="rId8"/>
    <p:sldId id="288" r:id="rId9"/>
    <p:sldId id="259" r:id="rId10"/>
    <p:sldId id="300" r:id="rId11"/>
    <p:sldId id="287" r:id="rId12"/>
    <p:sldId id="289" r:id="rId13"/>
    <p:sldId id="290" r:id="rId14"/>
    <p:sldId id="306" r:id="rId15"/>
    <p:sldId id="295" r:id="rId16"/>
    <p:sldId id="291" r:id="rId17"/>
    <p:sldId id="307" r:id="rId18"/>
    <p:sldId id="296" r:id="rId19"/>
    <p:sldId id="304" r:id="rId20"/>
    <p:sldId id="303" r:id="rId21"/>
    <p:sldId id="297" r:id="rId22"/>
    <p:sldId id="299" r:id="rId23"/>
    <p:sldId id="284" r:id="rId24"/>
    <p:sldId id="302" r:id="rId25"/>
  </p:sldIdLst>
  <p:sldSz cx="12188825" cy="6858000"/>
  <p:notesSz cx="6858000" cy="994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orient="horz" pos="3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8E0000"/>
    <a:srgbClr val="68F828"/>
    <a:srgbClr val="E6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79035" autoAdjust="0"/>
  </p:normalViewPr>
  <p:slideViewPr>
    <p:cSldViewPr showGuides="1">
      <p:cViewPr varScale="1">
        <p:scale>
          <a:sx n="90" d="100"/>
          <a:sy n="90" d="100"/>
        </p:scale>
        <p:origin x="1470" y="84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  <p:guide orient="horz" pos="3133"/>
        <p:guide orient="horz" pos="3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 rtl="0"/>
            <a:fld id="{60DD6774-CEAF-48E4-A5C8-52E9FD93D062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B854CD51-C2EF-42C8-A86D-CF8C16A6F6DD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 rtl="0"/>
            <a:r>
              <a:rPr lang="de-DE" dirty="0"/>
              <a:t>Formatvorlagen des Textmasters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816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533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533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261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533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261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261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533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119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81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26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2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26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2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53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53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de-DE" smtClean="0"/>
              <a:pPr rtl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53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dunkel mit bild" preserve="1">
  <p:cSld name="Titelfolie dunkel mit bild">
    <p:bg>
      <p:bgPr>
        <a:solidFill>
          <a:srgbClr val="05423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81675" y="5115200"/>
            <a:ext cx="11225476" cy="8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999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2065762" y="5854200"/>
            <a:ext cx="805710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6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r>
              <a:rPr lang="de-DE"/>
              <a:t>Master-Untertitelformat bearbeiten</a:t>
            </a: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3669" y="5854189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Google Shape;19;p3"/>
          <p:cNvSpPr>
            <a:spLocks noGrp="1"/>
          </p:cNvSpPr>
          <p:nvPr>
            <p:ph type="pic" idx="2"/>
          </p:nvPr>
        </p:nvSpPr>
        <p:spPr>
          <a:xfrm>
            <a:off x="481575" y="561700"/>
            <a:ext cx="11225476" cy="3684400"/>
          </a:xfrm>
          <a:custGeom>
            <a:avLst/>
            <a:gdLst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0 w 8421300"/>
              <a:gd name="connsiteY3" fmla="*/ 2763300 h 2763300"/>
              <a:gd name="connsiteX4" fmla="*/ 0 w 8421300"/>
              <a:gd name="connsiteY4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3607824 w 8421300"/>
              <a:gd name="connsiteY3" fmla="*/ 2754004 h 2763300"/>
              <a:gd name="connsiteX4" fmla="*/ 0 w 8421300"/>
              <a:gd name="connsiteY4" fmla="*/ 2763300 h 2763300"/>
              <a:gd name="connsiteX5" fmla="*/ 0 w 8421300"/>
              <a:gd name="connsiteY5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5547156 w 8421300"/>
              <a:gd name="connsiteY3" fmla="*/ 2743956 h 2763300"/>
              <a:gd name="connsiteX4" fmla="*/ 3607824 w 8421300"/>
              <a:gd name="connsiteY4" fmla="*/ 2754004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5547156 w 8421300"/>
              <a:gd name="connsiteY3" fmla="*/ 2743956 h 2763300"/>
              <a:gd name="connsiteX4" fmla="*/ 3607824 w 8421300"/>
              <a:gd name="connsiteY4" fmla="*/ 2754004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43956 h 2763300"/>
              <a:gd name="connsiteX4" fmla="*/ 3607824 w 8421300"/>
              <a:gd name="connsiteY4" fmla="*/ 2754004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43956 h 2763300"/>
              <a:gd name="connsiteX4" fmla="*/ 3607824 w 8421300"/>
              <a:gd name="connsiteY4" fmla="*/ 2754004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43956 h 2763300"/>
              <a:gd name="connsiteX4" fmla="*/ 3673565 w 8421300"/>
              <a:gd name="connsiteY4" fmla="*/ 2759981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3673565 w 8421300"/>
              <a:gd name="connsiteY4" fmla="*/ 2759981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3673565 w 8421300"/>
              <a:gd name="connsiteY4" fmla="*/ 2759981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3673565 w 8421300"/>
              <a:gd name="connsiteY4" fmla="*/ 2759981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3673565 w 8421300"/>
              <a:gd name="connsiteY4" fmla="*/ 2759981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3673565 w 8421300"/>
              <a:gd name="connsiteY4" fmla="*/ 2759981 h 2763300"/>
              <a:gd name="connsiteX5" fmla="*/ 0 w 8421300"/>
              <a:gd name="connsiteY5" fmla="*/ 2763300 h 2763300"/>
              <a:gd name="connsiteX6" fmla="*/ 0 w 8421300"/>
              <a:gd name="connsiteY6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68890 w 8421300"/>
              <a:gd name="connsiteY4" fmla="*/ 2244231 h 2763300"/>
              <a:gd name="connsiteX5" fmla="*/ 3673565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68890 w 8421300"/>
              <a:gd name="connsiteY4" fmla="*/ 2244231 h 2763300"/>
              <a:gd name="connsiteX5" fmla="*/ 3673565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68890 w 8421300"/>
              <a:gd name="connsiteY4" fmla="*/ 2244231 h 2763300"/>
              <a:gd name="connsiteX5" fmla="*/ 3673565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74866 w 8421300"/>
              <a:gd name="connsiteY4" fmla="*/ 2303996 h 2763300"/>
              <a:gd name="connsiteX5" fmla="*/ 3673565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74866 w 8421300"/>
              <a:gd name="connsiteY4" fmla="*/ 2303996 h 2763300"/>
              <a:gd name="connsiteX5" fmla="*/ 3673565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74866 w 8421300"/>
              <a:gd name="connsiteY4" fmla="*/ 2303996 h 2763300"/>
              <a:gd name="connsiteX5" fmla="*/ 3673565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74866 w 8421300"/>
              <a:gd name="connsiteY4" fmla="*/ 2303996 h 2763300"/>
              <a:gd name="connsiteX5" fmla="*/ 3673565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74866 w 8421300"/>
              <a:gd name="connsiteY4" fmla="*/ 2303996 h 2763300"/>
              <a:gd name="connsiteX5" fmla="*/ 3673565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74866 w 8421300"/>
              <a:gd name="connsiteY4" fmla="*/ 2303996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74866 w 8421300"/>
              <a:gd name="connsiteY4" fmla="*/ 2303996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74866 w 8421300"/>
              <a:gd name="connsiteY4" fmla="*/ 2303996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174866 w 8421300"/>
              <a:gd name="connsiteY4" fmla="*/ 2303996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312307 w 8421300"/>
              <a:gd name="connsiteY4" fmla="*/ 2284361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312307 w 8421300"/>
              <a:gd name="connsiteY4" fmla="*/ 2284361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312307 w 8421300"/>
              <a:gd name="connsiteY4" fmla="*/ 2284361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312307 w 8421300"/>
              <a:gd name="connsiteY4" fmla="*/ 2284361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312307 w 8421300"/>
              <a:gd name="connsiteY4" fmla="*/ 2284361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  <a:gd name="connsiteX0" fmla="*/ 0 w 8421300"/>
              <a:gd name="connsiteY0" fmla="*/ 0 h 2763300"/>
              <a:gd name="connsiteX1" fmla="*/ 8421300 w 8421300"/>
              <a:gd name="connsiteY1" fmla="*/ 0 h 2763300"/>
              <a:gd name="connsiteX2" fmla="*/ 8421300 w 8421300"/>
              <a:gd name="connsiteY2" fmla="*/ 2763300 h 2763300"/>
              <a:gd name="connsiteX3" fmla="*/ 4733240 w 8421300"/>
              <a:gd name="connsiteY3" fmla="*/ 2761885 h 2763300"/>
              <a:gd name="connsiteX4" fmla="*/ 4312307 w 8421300"/>
              <a:gd name="connsiteY4" fmla="*/ 2284361 h 2763300"/>
              <a:gd name="connsiteX5" fmla="*/ 3685518 w 8421300"/>
              <a:gd name="connsiteY5" fmla="*/ 2759981 h 2763300"/>
              <a:gd name="connsiteX6" fmla="*/ 0 w 8421300"/>
              <a:gd name="connsiteY6" fmla="*/ 2763300 h 2763300"/>
              <a:gd name="connsiteX7" fmla="*/ 0 w 8421300"/>
              <a:gd name="connsiteY7" fmla="*/ 0 h 276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1300" h="2763300">
                <a:moveTo>
                  <a:pt x="0" y="0"/>
                </a:moveTo>
                <a:lnTo>
                  <a:pt x="8421300" y="0"/>
                </a:lnTo>
                <a:lnTo>
                  <a:pt x="8421300" y="2763300"/>
                </a:lnTo>
                <a:lnTo>
                  <a:pt x="4733240" y="2761885"/>
                </a:lnTo>
                <a:cubicBezTo>
                  <a:pt x="4785589" y="2425683"/>
                  <a:pt x="4594058" y="2265648"/>
                  <a:pt x="4312307" y="2284361"/>
                </a:cubicBezTo>
                <a:cubicBezTo>
                  <a:pt x="3854819" y="2311120"/>
                  <a:pt x="3629002" y="2510034"/>
                  <a:pt x="3685518" y="2759981"/>
                </a:cubicBezTo>
                <a:lnTo>
                  <a:pt x="0" y="27633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3398" y="3600673"/>
            <a:ext cx="1422030" cy="1353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7864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93436" y="177800"/>
            <a:ext cx="9782801" cy="1238249"/>
          </a:xfrm>
        </p:spPr>
        <p:txBody>
          <a:bodyPr rtlCol="0"/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3436" y="1772816"/>
            <a:ext cx="9782801" cy="4399384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de-DE" dirty="0"/>
              <a:t>Textmasterformat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A0633-C32E-4DB7-874D-B49CB70BC79E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de-DE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3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D2E6AC15-EBF0-44F5-B791-F813D2661253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de-DE" dirty="0"/>
              <a:t>Fußzeile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2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1">
  <p:cSld name="Titelfolie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ctrTitle"/>
          </p:nvPr>
        </p:nvSpPr>
        <p:spPr>
          <a:xfrm>
            <a:off x="415492" y="1174467"/>
            <a:ext cx="8057101" cy="17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2"/>
            </a:lvl9pPr>
          </a:lstStyle>
          <a:p>
            <a:r>
              <a:rPr lang="de-DE"/>
              <a:t>Mastertitelformat bearbeiten</a:t>
            </a:r>
            <a:endParaRPr dirty="0"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1"/>
          </p:nvPr>
        </p:nvSpPr>
        <p:spPr>
          <a:xfrm>
            <a:off x="415492" y="2834500"/>
            <a:ext cx="8057101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666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r>
              <a:rPr lang="de-DE"/>
              <a:t>Master-Untertitelformat bearbeiten</a:t>
            </a: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293669" y="5854189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7283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Title and two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491" y="1536633"/>
            <a:ext cx="11357840" cy="3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448" lvl="0" indent="-423228">
              <a:spcBef>
                <a:spcPts val="0"/>
              </a:spcBef>
              <a:spcAft>
                <a:spcPts val="0"/>
              </a:spcAft>
              <a:buSzPts val="1400"/>
              <a:buFont typeface="Source Serif Pro" panose="02040603050405020204" pitchFamily="18" charset="0"/>
              <a:buChar char="▶"/>
              <a:defRPr sz="1866"/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3669" y="5854189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0807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811" cy="3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448" lvl="0" indent="-423228">
              <a:spcBef>
                <a:spcPts val="0"/>
              </a:spcBef>
              <a:spcAft>
                <a:spcPts val="0"/>
              </a:spcAft>
              <a:buSzPts val="1400"/>
              <a:buFont typeface="Source Serif Pro" panose="02040603050405020204" pitchFamily="18" charset="0"/>
              <a:buChar char="▶"/>
              <a:defRPr sz="1866"/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811" cy="3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7125" lvl="0" indent="-380905">
              <a:spcBef>
                <a:spcPts val="0"/>
              </a:spcBef>
              <a:spcAft>
                <a:spcPts val="0"/>
              </a:spcAft>
              <a:buSzPts val="1400"/>
              <a:buFont typeface="Source Serif Pro" panose="02040603050405020204" pitchFamily="18" charset="0"/>
              <a:buChar char="▶"/>
              <a:defRPr sz="1866"/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3669" y="5854189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79917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6094412" y="-167"/>
            <a:ext cx="6094413" cy="6858000"/>
          </a:xfrm>
          <a:prstGeom prst="rect">
            <a:avLst/>
          </a:prstGeom>
          <a:solidFill>
            <a:srgbClr val="054233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195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999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195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r>
              <a:rPr lang="de-DE"/>
              <a:t>Master-Untertitelformat bearbeiten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668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448" lvl="0" indent="-45708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8895" lvl="1" indent="-42322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343" lvl="2" indent="-42322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7790" lvl="3" indent="-42322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238" lvl="4" indent="-42322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6686" lvl="5" indent="-42322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6133" lvl="6" indent="-42322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5581" lvl="7" indent="-42322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5028" lvl="8" indent="-42322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11293669" y="5854189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9592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C7DC7-8D78-4CB6-9BBD-79726FE9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4CD5B4-A254-4F01-91AB-A08FD954B19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4292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491" y="1536633"/>
            <a:ext cx="11357840" cy="4842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448" lvl="0" indent="-423228">
              <a:spcBef>
                <a:spcPts val="0"/>
              </a:spcBef>
              <a:spcAft>
                <a:spcPts val="0"/>
              </a:spcAft>
              <a:buSzPts val="1400"/>
              <a:buFont typeface="Source Serif Pro" panose="02040603050405020204" pitchFamily="18" charset="0"/>
              <a:buChar char="▶"/>
              <a:defRPr sz="1866"/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3669" y="5854189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04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811" cy="4842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448" lvl="0" indent="-423228">
              <a:spcBef>
                <a:spcPts val="0"/>
              </a:spcBef>
              <a:spcAft>
                <a:spcPts val="0"/>
              </a:spcAft>
              <a:buSzPts val="1400"/>
              <a:buFont typeface="Source Serif Pro" panose="02040603050405020204" pitchFamily="18" charset="0"/>
              <a:buChar char="▶"/>
              <a:defRPr sz="1866"/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811" cy="48423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67125" lvl="0" indent="-380905">
              <a:spcBef>
                <a:spcPts val="0"/>
              </a:spcBef>
              <a:spcAft>
                <a:spcPts val="0"/>
              </a:spcAft>
              <a:buSzPts val="1400"/>
              <a:buFont typeface="Source Serif Pro" panose="02040603050405020204" pitchFamily="18" charset="0"/>
              <a:buChar char="▶"/>
              <a:defRPr sz="1866"/>
            </a:lvl1pPr>
            <a:lvl2pPr marL="1218895" lvl="1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343" lvl="2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7790" lvl="3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238" lvl="4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6686" lvl="5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6133" lvl="6" indent="-40629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5581" lvl="7" indent="-406298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5028" lvl="8" indent="-406298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3669" y="5854189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0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39653FF-584C-4295-B9BD-B301234087FB}" type="datetime1">
              <a:rPr lang="de-DE" smtClean="0"/>
              <a:t>26.09.2024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CÄCILIENSCHULE OLDENBURG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erif Pro"/>
              <a:buChar char="●"/>
              <a:defRPr sz="18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erif Pro"/>
              <a:buChar char="○"/>
              <a:defRPr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erif Pro"/>
              <a:buChar char="■"/>
              <a:defRPr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erif Pro"/>
              <a:buChar char="●"/>
              <a:defRPr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erif Pro"/>
              <a:buChar char="○"/>
              <a:defRPr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erif Pro"/>
              <a:buChar char="■"/>
              <a:defRPr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erif Pro"/>
              <a:buChar char="●"/>
              <a:defRPr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erif Pro"/>
              <a:buChar char="○"/>
              <a:defRPr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erif Pro"/>
              <a:buChar char="■"/>
              <a:defRPr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73384" y="5934400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rtl="0"/>
            <a:fld id="{7DC1BBB0-96F0-4077-A278-0F3FB5C104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9837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62" marR="0" lvl="0" indent="0" algn="l" rtl="0" eaLnBrk="1" hangingPunct="1">
        <a:lnSpc>
          <a:spcPct val="105000"/>
        </a:lnSpc>
        <a:spcBef>
          <a:spcPts val="0"/>
        </a:spcBef>
        <a:spcAft>
          <a:spcPts val="0"/>
        </a:spcAft>
        <a:buClr>
          <a:srgbClr val="000000"/>
        </a:buClr>
        <a:buFont typeface="Source Serif Pro" panose="02040603050405020204" pitchFamily="18" charset="0"/>
        <a:buNone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k-pad.org/programme/stipendienprogramm-voltair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dfjw.org/" TargetMode="External"/><Relationship Id="rId5" Type="http://schemas.openxmlformats.org/officeDocument/2006/relationships/hyperlink" Target="mailto:voltaire@centre-francais.de" TargetMode="External"/><Relationship Id="rId4" Type="http://schemas.openxmlformats.org/officeDocument/2006/relationships/hyperlink" Target="http://www.programme-voltaire.xialys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ndestag.de/bundestag/europ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slandsjahr.org/schueleraustausch-stipendium.html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slandsjahr.org/schueleraustausch-stipendium.html" TargetMode="External"/><Relationship Id="rId3" Type="http://schemas.openxmlformats.org/officeDocument/2006/relationships/hyperlink" Target="http://www.csiet.de/" TargetMode="External"/><Relationship Id="rId7" Type="http://schemas.openxmlformats.org/officeDocument/2006/relationships/hyperlink" Target="http://www.ausgetauscht.de/" TargetMode="External"/><Relationship Id="rId2" Type="http://schemas.openxmlformats.org/officeDocument/2006/relationships/hyperlink" Target="http://www.highschool.de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schueleraustausch.net/" TargetMode="External"/><Relationship Id="rId5" Type="http://schemas.openxmlformats.org/officeDocument/2006/relationships/hyperlink" Target="http://www.schueleraustausch.de/" TargetMode="External"/><Relationship Id="rId4" Type="http://schemas.openxmlformats.org/officeDocument/2006/relationships/hyperlink" Target="http://www.abi-ev.d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Informationen zum Auslandsschulbesuch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September 2024</a:t>
            </a:r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63C381B1-96E8-35EC-6D56-D9D5CD238AE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5418" b="254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64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1655" y="908721"/>
            <a:ext cx="9782801" cy="720080"/>
          </a:xfrm>
        </p:spPr>
        <p:txBody>
          <a:bodyPr/>
          <a:lstStyle/>
          <a:p>
            <a:r>
              <a:rPr lang="de-DE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Schüleraustausch DFJW (OFAJ)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69876" y="1772816"/>
            <a:ext cx="10106361" cy="4399384"/>
          </a:xfrm>
        </p:spPr>
        <p:txBody>
          <a:bodyPr/>
          <a:lstStyle/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Infos unter: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http://www.kmk-pad.org/programme/stipendienprogramm-voltaire/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www.programme-voltaire.xialys.fr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voltaire@centre-francais.de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www.dfjw.org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03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9876" y="476672"/>
            <a:ext cx="9782801" cy="1238249"/>
          </a:xfrm>
        </p:spPr>
        <p:txBody>
          <a:bodyPr>
            <a:normAutofit fontScale="90000"/>
          </a:bodyPr>
          <a:lstStyle/>
          <a:p>
            <a:r>
              <a:rPr lang="de-DE" sz="3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Parlamentarisches </a:t>
            </a:r>
            <a:r>
              <a:rPr lang="de-DE" sz="3600" dirty="0" err="1">
                <a:latin typeface="Source Serif Pro" panose="02040603050405020204" pitchFamily="18" charset="0"/>
                <a:ea typeface="Source Serif Pro" panose="02040603050405020204" pitchFamily="18" charset="0"/>
              </a:rPr>
              <a:t>Patenschaftsprogramm</a:t>
            </a:r>
            <a:r>
              <a:rPr lang="de-DE" sz="36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des Dt. Bundestages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einjähriger Aufenthalt in den USA</a:t>
            </a:r>
          </a:p>
          <a:p>
            <a:pPr marL="114300" indent="0">
              <a:buNone/>
            </a:pPr>
            <a:b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Voraussetzungen: 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erster Wohnsitz in Deutschland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gute Schulleistungen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mind. 15 u. höchstens 17 Jahre alt zum Zeitpunkt der Ausreise (31. Juli des betreffenden Jahres)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http://www.bundestag.de/bundestag/europa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internationales/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internat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austausch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/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ppp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/index.html</a:t>
            </a:r>
          </a:p>
        </p:txBody>
      </p:sp>
    </p:spTree>
    <p:extLst>
      <p:ext uri="{BB962C8B-B14F-4D97-AF65-F5344CB8AC3E}">
        <p14:creationId xmlns:p14="http://schemas.microsoft.com/office/powerpoint/2010/main" val="35088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548680"/>
            <a:ext cx="9782801" cy="867369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Rotary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13892" y="1421434"/>
            <a:ext cx="9782801" cy="4399384"/>
          </a:xfrm>
        </p:spPr>
        <p:txBody>
          <a:bodyPr>
            <a:norm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einjähriger Austausch (auch die dt. Familie muss aufnehmen)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Aufenthalt in wechselnden Familien (3)</a:t>
            </a:r>
          </a:p>
          <a:p>
            <a:pPr marL="114300" indent="0">
              <a:buNone/>
            </a:pPr>
            <a:b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Voraussetzungen: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Personengruppe: auch für Nicht-Rotarier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Bewerbungsverfahren: vor den Sommerferien 2025 für das Austauschjahr 2026/27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Anmeldung: frühzeitig bei den Oldenburger Rotary Clubs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Kosten: Flug, </a:t>
            </a:r>
            <a:r>
              <a:rPr lang="de-DE">
                <a:latin typeface="Source Sans Pro" panose="020B0503030403020204" pitchFamily="34" charset="0"/>
                <a:ea typeface="Source Sans Pro" panose="020B0503030403020204" pitchFamily="34" charset="0"/>
              </a:rPr>
              <a:t>Visa, 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nähere Auskünfte bitte beim Club erfragen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sehr gute Betreuung im Ausland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18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548680"/>
            <a:ext cx="9782801" cy="867369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Private Organisation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Innerhalb der EU denkbar, außerhalb der EU äußerst schwierig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den USA teurer, da man ohne Austauschorganisation Schulgeld zahlen muss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Persönliche Kontakte nutzen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Jugendwerke, Verbände für Völkerverständigung, kirchliche Organisationen</a:t>
            </a:r>
          </a:p>
        </p:txBody>
      </p:sp>
    </p:spTree>
    <p:extLst>
      <p:ext uri="{BB962C8B-B14F-4D97-AF65-F5344CB8AC3E}">
        <p14:creationId xmlns:p14="http://schemas.microsoft.com/office/powerpoint/2010/main" val="193393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476672"/>
            <a:ext cx="9782801" cy="939377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Kosten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Von Land zu Land sehr unterschiedlich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Stipendien nutzen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Auslands-BAföG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Sparmöglichkeiten: ersetzt Urlaub, teure Sprachreisen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Perspektive: auch zu Hause entstehen Lebenshaltungskosten, ein Auslandsjahr ist eine Investition in die Zukunft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www.auslandsjahr.org/schueleraustausch-stipendium.html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48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Beurlaubung</a:t>
            </a:r>
            <a:br>
              <a:rPr lang="de-DE" dirty="0"/>
            </a:br>
            <a:r>
              <a:rPr lang="de-DE" dirty="0"/>
              <a:t>für den Auslandsschulbesuch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7BCC8C1-DD7E-85EE-86ED-1DF51FEBA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598613" y="1052736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do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6595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548680"/>
            <a:ext cx="9782801" cy="867369"/>
          </a:xfrm>
        </p:spPr>
        <p:txBody>
          <a:bodyPr>
            <a:normAutofit/>
          </a:bodyPr>
          <a:lstStyle/>
          <a:p>
            <a:r>
              <a:rPr lang="de-DE" sz="4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Beurlaubung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3435" y="1484784"/>
            <a:ext cx="9782801" cy="4399384"/>
          </a:xfrm>
        </p:spPr>
        <p:txBody>
          <a:bodyPr>
            <a:norm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Rechtzeitige formlose Beantragung bei der Schulleitung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Beratung durch Oberstufenkoordinatorin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schriftliche Beurlaubung durch die SL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ggf. Überspringen der EP beantragen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Veränderungen sind unverzüglich anzuzeigen u. ggf. neu zu beantragen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Kontakt zur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Cäci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während des Auslandsaufenthalts (Fächerwahlen!)</a:t>
            </a:r>
          </a:p>
          <a:p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MitschülerInnen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IServ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Homepage</a:t>
            </a:r>
          </a:p>
        </p:txBody>
      </p:sp>
    </p:spTree>
    <p:extLst>
      <p:ext uri="{BB962C8B-B14F-4D97-AF65-F5344CB8AC3E}">
        <p14:creationId xmlns:p14="http://schemas.microsoft.com/office/powerpoint/2010/main" val="315386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620688"/>
            <a:ext cx="9782801" cy="795361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Praktikum in der EP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muss nicht nachgeholt werden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freiwilliges Nachholen möglich in der unterrichtsfreien Zeit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keine Schulveranstaltung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keine Betreuung durch PoWi-lehrkräfte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falls ein/e Schüler/in für das erste Halbjahr eine Note im Fach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PoWi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benötigt: Klausurersatzleistung</a:t>
            </a:r>
          </a:p>
        </p:txBody>
      </p:sp>
    </p:spTree>
    <p:extLst>
      <p:ext uri="{BB962C8B-B14F-4D97-AF65-F5344CB8AC3E}">
        <p14:creationId xmlns:p14="http://schemas.microsoft.com/office/powerpoint/2010/main" val="8268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Tipps</a:t>
            </a:r>
            <a:br>
              <a:rPr lang="de-DE" dirty="0"/>
            </a:br>
            <a:r>
              <a:rPr lang="de-DE" dirty="0"/>
              <a:t>für den Auslandsschulbesuch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8067D60-883B-2AF6-3316-8B793CCBF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29916" y="98072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tx1"/>
                </a:solidFill>
                <a:latin typeface="Didot"/>
                <a:cs typeface="Didot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9963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476672"/>
            <a:ext cx="9782801" cy="939377"/>
          </a:xfrm>
        </p:spPr>
        <p:txBody>
          <a:bodyPr>
            <a:normAutofit/>
          </a:bodyPr>
          <a:lstStyle/>
          <a:p>
            <a:r>
              <a:rPr lang="de-DE" sz="4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Tipps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93435" y="1556792"/>
            <a:ext cx="9782801" cy="4399384"/>
          </a:xfrm>
        </p:spPr>
        <p:txBody>
          <a:bodyPr/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nicht zu hohe Erwartungen haben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auf alles gefasst sein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Höflichkeit, Toleranz, Offenheit, Anpassungsfähigkeit, Kontaktfreudigkeit, Kompromissbereitschaft</a:t>
            </a:r>
          </a:p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Kontakt zur Schule und zu ehemaligen Klassenkameraden halten (Achtung! Kurswahlen!!! Unterrichtsgegenstände in EP)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Gastgeschenke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 die Regeln der Schule bzw. der Organisation halten</a:t>
            </a:r>
          </a:p>
        </p:txBody>
      </p:sp>
    </p:spTree>
    <p:extLst>
      <p:ext uri="{BB962C8B-B14F-4D97-AF65-F5344CB8AC3E}">
        <p14:creationId xmlns:p14="http://schemas.microsoft.com/office/powerpoint/2010/main" val="19043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Line 7"/>
          <p:cNvCxnSpPr>
            <a:cxnSpLocks noChangeShapeType="1"/>
          </p:cNvCxnSpPr>
          <p:nvPr/>
        </p:nvCxnSpPr>
        <p:spPr bwMode="auto">
          <a:xfrm>
            <a:off x="1989956" y="1554538"/>
            <a:ext cx="8856984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1413892" y="1916832"/>
            <a:ext cx="84969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Dauer des Auslandsschulbesuchs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Formate/Formen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Beantragung der Beurlaubung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Tipps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Erfahrungsberichte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2400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A101EE0-DF0D-F48F-2D0E-D6045F06B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5940" y="738794"/>
            <a:ext cx="7516442" cy="812277"/>
          </a:xfrm>
        </p:spPr>
        <p:txBody>
          <a:bodyPr/>
          <a:lstStyle/>
          <a:p>
            <a:r>
              <a:rPr lang="de-DE" dirty="0"/>
              <a:t>Übersicht</a:t>
            </a:r>
          </a:p>
        </p:txBody>
      </p:sp>
    </p:spTree>
    <p:extLst>
      <p:ext uri="{BB962C8B-B14F-4D97-AF65-F5344CB8AC3E}">
        <p14:creationId xmlns:p14="http://schemas.microsoft.com/office/powerpoint/2010/main" val="35558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548680"/>
            <a:ext cx="9782801" cy="867369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Nach der Rückkehr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umgehend in der Schule melden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ggf. Wiederaufnahme des Unterrichts an der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Cäci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(Schulpflicht!)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Bescheinigung über den regelmäßigen Schulbesuch sowie die erreichten Zeugnisse bei der Koordinatorin vorlegen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Studienbuch besorgen (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Sekr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.)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Bescheinigung über Auslandsschulbesuch im Studienbuch abheften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822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>
                <a:solidFill>
                  <a:schemeClr val="tx1"/>
                </a:solidFill>
              </a:rPr>
              <a:t>Erfahrungsberichte</a:t>
            </a:r>
            <a:br>
              <a:rPr lang="de-DE" dirty="0"/>
            </a:b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84B568-BB5D-B50F-14BE-7E68116D7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629916" y="98072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Didot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4871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620688"/>
            <a:ext cx="9782801" cy="795361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Erfahrungsberichte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GB: Ida Junghans</a:t>
            </a: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Japan: Mina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Steinsträßer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GB: Carlotta Dewald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6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    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7A012D-5B5F-5CC2-2BAC-441E8E992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388" y="548680"/>
            <a:ext cx="4464496" cy="60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548680"/>
            <a:ext cx="9782801" cy="867369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5900" y="1340768"/>
            <a:ext cx="9782801" cy="4399384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Internetadressen:</a:t>
            </a: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www.highschool.de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3"/>
              </a:rPr>
              <a:t>www.csiet.de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www.abi-ev.de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5"/>
              </a:rPr>
              <a:t>www.schueleraustausch.de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6"/>
              </a:rPr>
              <a:t>www.schueleraustausch.net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7"/>
              </a:rPr>
              <a:t>www.ausgetauscht.de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  <a:hlinkClick r:id="rId8"/>
              </a:rPr>
              <a:t>www.auslandsjahr.org/schueleraustausch-stipendium.html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Formulare u. Infos etc. auf der Homepage:</a:t>
            </a: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PPP</a:t>
            </a: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Auslandsjahr: Die 10 wichtigsten Fragen</a:t>
            </a: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Merkblatt des Kultusministeriums über den Schulbesuch im Ausland</a:t>
            </a:r>
          </a:p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Sicher im Ausland - Infos der Deutschen gesetzlichen Unfallversicherung e.V. (DGUV)</a:t>
            </a:r>
          </a:p>
        </p:txBody>
      </p:sp>
    </p:spTree>
    <p:extLst>
      <p:ext uri="{BB962C8B-B14F-4D97-AF65-F5344CB8AC3E}">
        <p14:creationId xmlns:p14="http://schemas.microsoft.com/office/powerpoint/2010/main" val="33600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사막을 걷는 사람">
            <a:extLst>
              <a:ext uri="{FF2B5EF4-FFF2-40B4-BE49-F238E27FC236}">
                <a16:creationId xmlns:a16="http://schemas.microsoft.com/office/drawing/2014/main" id="{BE64CBE1-B203-5269-7673-DE590C4D1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2" r="29892"/>
          <a:stretch/>
        </p:blipFill>
        <p:spPr bwMode="auto">
          <a:xfrm>
            <a:off x="9596537" y="0"/>
            <a:ext cx="2592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881DEA84-16BF-4EF4-9885-06DBF2B11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836" y="2060848"/>
            <a:ext cx="10935504" cy="1503828"/>
          </a:xfrm>
        </p:spPr>
        <p:txBody>
          <a:bodyPr>
            <a:normAutofit/>
          </a:bodyPr>
          <a:lstStyle/>
          <a:p>
            <a:r>
              <a:rPr lang="de-DE" sz="36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„Die Welt ist ein Buch. </a:t>
            </a:r>
            <a:br>
              <a:rPr lang="de-DE" sz="36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r>
              <a:rPr lang="de-DE" sz="3600" i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Wer nie reist, sieht nur eine Seite davon.“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1629917" y="3564676"/>
            <a:ext cx="5112568" cy="73851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Aurelius Augustinus (354-430)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Dauer</a:t>
            </a:r>
            <a:br>
              <a:rPr lang="de-DE" dirty="0"/>
            </a:br>
            <a:r>
              <a:rPr lang="de-DE" dirty="0"/>
              <a:t>des Auslandsschulbesuchs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F7CA3C6-6BC3-A593-24A5-CC122EC7C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580543" y="119675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tx1"/>
                </a:solidFill>
                <a:latin typeface="Didot"/>
                <a:cs typeface="Didot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1144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1884" y="171987"/>
            <a:ext cx="9782801" cy="1238249"/>
          </a:xfrm>
        </p:spPr>
        <p:txBody>
          <a:bodyPr/>
          <a:lstStyle/>
          <a:p>
            <a:r>
              <a:rPr lang="de-DE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Dauer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375488"/>
              </p:ext>
            </p:extLst>
          </p:nvPr>
        </p:nvGraphicFramePr>
        <p:xfrm>
          <a:off x="1413892" y="836712"/>
          <a:ext cx="9782176" cy="458203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5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5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 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</a:t>
                      </a:r>
                      <a:r>
                        <a:rPr lang="de-DE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J</a:t>
                      </a:r>
                      <a:r>
                        <a:rPr lang="de-DE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 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 Halbjahr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einjähriger</a:t>
                      </a:r>
                      <a:r>
                        <a:rPr lang="de-DE" sz="18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Schulbesuch im Ausland </a:t>
                      </a:r>
                    </a:p>
                    <a:p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ohne spezielle Auflagen, anschließend</a:t>
                      </a:r>
                    </a:p>
                    <a:p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Besuch der Einführungsphase und</a:t>
                      </a:r>
                    </a:p>
                    <a:p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Versetzung</a:t>
                      </a:r>
                      <a:r>
                        <a:rPr lang="de-DE" sz="18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in die Qualifikationsphase</a:t>
                      </a:r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8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einjähriger Schulbesuch im Ausland,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8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Erfüllung bestimmter Vorgaben lt. §4 VO-GO: Nachweis der erfolgreichen Teilnahme am Unterricht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 2 FS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 einem Fach aus dem </a:t>
                      </a:r>
                      <a:r>
                        <a:rPr lang="de-DE" sz="1200" baseline="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gesellschaftswiss</a:t>
                      </a:r>
                      <a:r>
                        <a:rPr lang="de-DE" sz="12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 Aufgabenfeld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 Mathematik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2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 einem der Fächer Physik, Chemie oder Biologie</a:t>
                      </a:r>
                    </a:p>
                    <a:p>
                      <a:pPr marL="0" indent="0">
                        <a:buNone/>
                      </a:pPr>
                      <a:endParaRPr lang="de-DE" sz="1800" baseline="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Einjähriger Schulbesuch im Ausland,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ohne spezielle Auflagen</a:t>
                      </a:r>
                    </a:p>
                    <a:p>
                      <a:pPr marL="0" indent="0">
                        <a:buNone/>
                      </a:pPr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Voraussetzung: Versetzung in die E-Phase +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Konferenzbeschluss am Ende von Jg. 10 zum Überspringen der E-Phase</a:t>
                      </a:r>
                    </a:p>
                    <a:p>
                      <a:pPr marL="0" indent="0">
                        <a:buNone/>
                      </a:pPr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nur für sehr</a:t>
                      </a:r>
                      <a:r>
                        <a:rPr lang="de-DE" sz="18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gute SchülerInnen</a:t>
                      </a:r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de-DE" sz="18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Hj</a:t>
                      </a: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 Schulbesuch im Ausland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ohne spezielle Auflagen, aber mit selbständigem Nacharbeiten fehlender Unterrichtsinhalte</a:t>
                      </a:r>
                    </a:p>
                    <a:p>
                      <a:pPr marL="0" indent="0">
                        <a:buNone/>
                      </a:pPr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2. </a:t>
                      </a:r>
                      <a:r>
                        <a:rPr lang="de-DE" sz="1800" dirty="0" err="1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Hj</a:t>
                      </a:r>
                      <a:r>
                        <a:rPr lang="de-DE" sz="18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 Schulbesuch in</a:t>
                      </a:r>
                      <a:r>
                        <a:rPr lang="de-DE" sz="18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der Einführungsphase und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800" baseline="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Versetzung in die Qualifikationsphase</a:t>
                      </a:r>
                      <a:endParaRPr lang="de-DE" sz="1800" dirty="0"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3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5" y="685800"/>
            <a:ext cx="9782801" cy="946944"/>
          </a:xfrm>
        </p:spPr>
        <p:txBody>
          <a:bodyPr>
            <a:normAutofit/>
          </a:bodyPr>
          <a:lstStyle/>
          <a:p>
            <a:r>
              <a:rPr lang="de-DE" sz="48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Dauer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5900" y="2132856"/>
            <a:ext cx="10225136" cy="4399384"/>
          </a:xfrm>
        </p:spPr>
        <p:txBody>
          <a:bodyPr/>
          <a:lstStyle/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Auslandsschulbesuch im 2.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Hj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.: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 gelten dieselben Bedingungen wie bei einem einjährigen Auslandsschulbesuch: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Erfolgreiche Teilnahme am Unterricht in bestimmten Fächern (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s.o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)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Überspringen der EP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07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dirty="0"/>
              <a:t>Formate</a:t>
            </a:r>
            <a:br>
              <a:rPr lang="de-DE" dirty="0"/>
            </a:br>
            <a:r>
              <a:rPr lang="de-DE" dirty="0"/>
              <a:t>des Auslandsschulbesuchs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F3EEE32-E44A-EC8E-67D1-269DBFF89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629916" y="98072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b="1" dirty="0">
                <a:solidFill>
                  <a:schemeClr val="tx1"/>
                </a:solidFill>
                <a:latin typeface="Didot"/>
                <a:cs typeface="Dido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23687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3436" y="548680"/>
            <a:ext cx="9782801" cy="867369"/>
          </a:xfrm>
        </p:spPr>
        <p:txBody>
          <a:bodyPr/>
          <a:lstStyle/>
          <a:p>
            <a:r>
              <a:rPr lang="de-DE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Über eine Organisation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85900" y="1340768"/>
            <a:ext cx="9782801" cy="4399384"/>
          </a:xfrm>
        </p:spPr>
        <p:txBody>
          <a:bodyPr/>
          <a:lstStyle/>
          <a:p>
            <a:pPr marL="114300" indent="0">
              <a:buNone/>
            </a:pP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Kriterien für die Auswahl:</a:t>
            </a:r>
          </a:p>
          <a:p>
            <a:pPr marL="114300" indent="0">
              <a:buNone/>
            </a:pP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Sitz der Organisation in Deutschland?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verständliche AGBs?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Reaktion auf Nachfragen?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langjährige Erfahrung?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Betreuernetzwerk im Gastland?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Stipendien fast nur bei gemeinnützigen Organisationen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Erfahrungsberichte von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TeilnehmerInnen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0678" y="476673"/>
            <a:ext cx="9782801" cy="792088"/>
          </a:xfrm>
        </p:spPr>
        <p:txBody>
          <a:bodyPr/>
          <a:lstStyle/>
          <a:p>
            <a:r>
              <a:rPr lang="de-DE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Schüleraustausch DFJW (OFAJ)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1620" y="1229308"/>
            <a:ext cx="9782801" cy="4399384"/>
          </a:xfrm>
        </p:spPr>
        <p:txBody>
          <a:bodyPr/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Voltaire-Programm (6 Monate) (von März bis September kommen die frz.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Sch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nach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Dtl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., von September bis Februar gehen die dt.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Sch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nach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Frkr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.)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Brigitte-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Sauzay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-Programm (3 Monate)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für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Sch</a:t>
            </a: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der 8., 9. u. 10. Klasse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Informationen über die </a:t>
            </a:r>
            <a:r>
              <a:rPr lang="de-DE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FranzösischlehrerInnen</a:t>
            </a:r>
            <a:endParaRPr lang="de-DE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14300" indent="0">
              <a:buNone/>
            </a:pPr>
            <a:b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Vorteile: 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Ansprechpartner vor Ort</a:t>
            </a:r>
          </a:p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nur Reisekosten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8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äci-Kunst-2023-V01">
  <a:themeElements>
    <a:clrScheme name="Simple Light">
      <a:dk1>
        <a:srgbClr val="052C33"/>
      </a:dk1>
      <a:lt1>
        <a:srgbClr val="FFFFFF"/>
      </a:lt1>
      <a:dk2>
        <a:srgbClr val="052C33"/>
      </a:dk2>
      <a:lt2>
        <a:srgbClr val="BA0707"/>
      </a:lt2>
      <a:accent1>
        <a:srgbClr val="BA0707"/>
      </a:accent1>
      <a:accent2>
        <a:srgbClr val="FCBE00"/>
      </a:accent2>
      <a:accent3>
        <a:srgbClr val="0080B1"/>
      </a:accent3>
      <a:accent4>
        <a:srgbClr val="66E381"/>
      </a:accent4>
      <a:accent5>
        <a:srgbClr val="B160F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äci-Kunst-2023-V01" id="{83E50EC7-FBEE-42EB-B90A-C53DF2426EBD}" vid="{C4DB4640-9BDD-4C04-BF49-F8A6D1A07154}"/>
    </a:ext>
  </a:extLst>
</a:theme>
</file>

<file path=ppt/theme/theme2.xml><?xml version="1.0" encoding="utf-8"?>
<a:theme xmlns:a="http://schemas.openxmlformats.org/drawingml/2006/main" name="Office-Design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Cäci-Kunst-2023-V01</Template>
  <TotalTime>0</TotalTime>
  <Words>874</Words>
  <Application>Microsoft Office PowerPoint</Application>
  <PresentationFormat>Benutzerdefiniert</PresentationFormat>
  <Paragraphs>177</Paragraphs>
  <Slides>24</Slides>
  <Notes>17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Didot</vt:lpstr>
      <vt:lpstr>Euphemia</vt:lpstr>
      <vt:lpstr>Source Sans Pro</vt:lpstr>
      <vt:lpstr>Source Sans Pro SemiBold</vt:lpstr>
      <vt:lpstr>Source Serif Pro</vt:lpstr>
      <vt:lpstr>Cäci-Kunst-2023-V01</vt:lpstr>
      <vt:lpstr>Informationen zum Auslandsschulbesuch</vt:lpstr>
      <vt:lpstr>PowerPoint-Präsentation</vt:lpstr>
      <vt:lpstr>„Die Welt ist ein Buch.  Wer nie reist, sieht nur eine Seite davon.“</vt:lpstr>
      <vt:lpstr>  Dauer des Auslandsschulbesuchs</vt:lpstr>
      <vt:lpstr>Dauer</vt:lpstr>
      <vt:lpstr>Dauer</vt:lpstr>
      <vt:lpstr>  Formate des Auslandsschulbesuchs</vt:lpstr>
      <vt:lpstr>Über eine Organisation</vt:lpstr>
      <vt:lpstr>Schüleraustausch DFJW (OFAJ)</vt:lpstr>
      <vt:lpstr>Schüleraustausch DFJW (OFAJ)</vt:lpstr>
      <vt:lpstr>Parlamentarisches Patenschaftsprogramm des Dt. Bundestages</vt:lpstr>
      <vt:lpstr>Rotary</vt:lpstr>
      <vt:lpstr>Private Organisation</vt:lpstr>
      <vt:lpstr>Kosten</vt:lpstr>
      <vt:lpstr>  Beurlaubung für den Auslandsschulbesuch</vt:lpstr>
      <vt:lpstr>Beurlaubung</vt:lpstr>
      <vt:lpstr>Praktikum in der EP</vt:lpstr>
      <vt:lpstr>  Tipps für den Auslandsschulbesuch</vt:lpstr>
      <vt:lpstr>Tipps</vt:lpstr>
      <vt:lpstr>Nach der Rückkehr</vt:lpstr>
      <vt:lpstr>  Erfahrungsberichte </vt:lpstr>
      <vt:lpstr>Erfahrungsberichte</vt:lpstr>
      <vt:lpstr>       </vt:lpstr>
      <vt:lpstr>Informationen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Titellayout</dc:title>
  <dc:creator>Schmidt</dc:creator>
  <cp:lastModifiedBy>Computer</cp:lastModifiedBy>
  <cp:revision>215</cp:revision>
  <cp:lastPrinted>2024-09-17T09:29:49Z</cp:lastPrinted>
  <dcterms:created xsi:type="dcterms:W3CDTF">2018-11-17T15:09:40Z</dcterms:created>
  <dcterms:modified xsi:type="dcterms:W3CDTF">2024-09-26T12:45:31Z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